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Raleway"/>
      <p:regular r:id="rId11"/>
      <p:bold r:id="rId12"/>
      <p:italic r:id="rId13"/>
      <p:boldItalic r:id="rId14"/>
    </p:embeddedFont>
    <p:embeddedFont>
      <p:font typeface="La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aleway-regular.fntdata"/><Relationship Id="rId10" Type="http://schemas.openxmlformats.org/officeDocument/2006/relationships/slide" Target="slides/slide5.xml"/><Relationship Id="rId13" Type="http://schemas.openxmlformats.org/officeDocument/2006/relationships/font" Target="fonts/Raleway-italic.fntdata"/><Relationship Id="rId12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Lato-regular.fntdata"/><Relationship Id="rId14" Type="http://schemas.openxmlformats.org/officeDocument/2006/relationships/font" Target="fonts/Raleway-boldItalic.fntdata"/><Relationship Id="rId17" Type="http://schemas.openxmlformats.org/officeDocument/2006/relationships/font" Target="fonts/Lato-italic.fntdata"/><Relationship Id="rId16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b1c2e4e4e8_0_9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b1c2e4e4e8_0_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1c2e4e4e8_0_9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1c2e4e4e8_0_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b1c2e4e4e8_0_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b1c2e4e4e8_0_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1c2e4e4e8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b1c2e4e4e8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10" Type="http://schemas.openxmlformats.org/officeDocument/2006/relationships/image" Target="../media/image5.png"/><Relationship Id="rId9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4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4259125" y="355600"/>
            <a:ext cx="53043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Abstract for </a:t>
            </a:r>
            <a:r>
              <a:rPr lang="en" sz="4100"/>
              <a:t>Airbnb Distribution in Asia</a:t>
            </a:r>
            <a:endParaRPr sz="4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450300" y="2643745"/>
            <a:ext cx="87699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Shanghai            Istanbul                 Singapore     Tokyo</a:t>
            </a:r>
            <a:endParaRPr sz="2800"/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 b="7421" l="8215" r="6830" t="7181"/>
          <a:stretch/>
        </p:blipFill>
        <p:spPr>
          <a:xfrm>
            <a:off x="374100" y="3222775"/>
            <a:ext cx="1848976" cy="191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4">
            <a:alphaModFix/>
          </a:blip>
          <a:srcRect b="17075" l="25111" r="24775" t="11419"/>
          <a:stretch/>
        </p:blipFill>
        <p:spPr>
          <a:xfrm>
            <a:off x="2377875" y="3222775"/>
            <a:ext cx="2527395" cy="157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 rotWithShape="1">
          <a:blip r:embed="rId5">
            <a:alphaModFix/>
          </a:blip>
          <a:srcRect b="12582" l="32837" r="7868" t="10553"/>
          <a:stretch/>
        </p:blipFill>
        <p:spPr>
          <a:xfrm>
            <a:off x="6877300" y="3222775"/>
            <a:ext cx="2076525" cy="132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 rotWithShape="1">
          <a:blip r:embed="rId6">
            <a:alphaModFix/>
          </a:blip>
          <a:srcRect b="18842" l="25153" r="9409" t="13621"/>
          <a:stretch/>
        </p:blipFill>
        <p:spPr>
          <a:xfrm>
            <a:off x="5060063" y="3222775"/>
            <a:ext cx="1662449" cy="1219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/>
          <p:cNvPicPr preferRelativeResize="0"/>
          <p:nvPr/>
        </p:nvPicPr>
        <p:blipFill rotWithShape="1">
          <a:blip r:embed="rId7">
            <a:alphaModFix/>
          </a:blip>
          <a:srcRect b="13382" l="2206" r="2700" t="0"/>
          <a:stretch/>
        </p:blipFill>
        <p:spPr>
          <a:xfrm>
            <a:off x="0" y="240875"/>
            <a:ext cx="4049150" cy="20233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 txBox="1"/>
          <p:nvPr/>
        </p:nvSpPr>
        <p:spPr>
          <a:xfrm>
            <a:off x="6953500" y="1814150"/>
            <a:ext cx="20766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Xinyue Liu &amp; Gloria Liu</a:t>
            </a:r>
            <a:endParaRPr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4"/>
          <p:cNvSpPr txBox="1"/>
          <p:nvPr>
            <p:ph idx="1" type="body"/>
          </p:nvPr>
        </p:nvSpPr>
        <p:spPr>
          <a:xfrm>
            <a:off x="729454" y="2235850"/>
            <a:ext cx="10857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Shanghai</a:t>
            </a:r>
            <a:endParaRPr/>
          </a:p>
        </p:txBody>
      </p:sp>
      <p:pic>
        <p:nvPicPr>
          <p:cNvPr id="100" name="Google Shape;100;p14"/>
          <p:cNvPicPr preferRelativeResize="0"/>
          <p:nvPr/>
        </p:nvPicPr>
        <p:blipFill rotWithShape="1">
          <a:blip r:embed="rId3">
            <a:alphaModFix/>
          </a:blip>
          <a:srcRect b="8107" l="4103" r="-66282" t="-64920"/>
          <a:stretch/>
        </p:blipFill>
        <p:spPr>
          <a:xfrm>
            <a:off x="0" y="-1197850"/>
            <a:ext cx="8810077" cy="327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7575" y="-11550"/>
            <a:ext cx="3395926" cy="220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/>
          <p:nvPr>
            <p:ph idx="1" type="body"/>
          </p:nvPr>
        </p:nvSpPr>
        <p:spPr>
          <a:xfrm>
            <a:off x="6107004" y="2159650"/>
            <a:ext cx="10857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Istanbul</a:t>
            </a:r>
            <a:endParaRPr/>
          </a:p>
        </p:txBody>
      </p:sp>
      <p:pic>
        <p:nvPicPr>
          <p:cNvPr id="103" name="Google Shape;10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0" y="2910300"/>
            <a:ext cx="4815449" cy="187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>
            <p:ph idx="1" type="body"/>
          </p:nvPr>
        </p:nvSpPr>
        <p:spPr>
          <a:xfrm>
            <a:off x="868629" y="4697500"/>
            <a:ext cx="10857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Singapore</a:t>
            </a:r>
            <a:endParaRPr/>
          </a:p>
        </p:txBody>
      </p:sp>
      <p:pic>
        <p:nvPicPr>
          <p:cNvPr id="105" name="Google Shape;10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2725" y="2888825"/>
            <a:ext cx="4524601" cy="18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 txBox="1"/>
          <p:nvPr>
            <p:ph idx="1" type="body"/>
          </p:nvPr>
        </p:nvSpPr>
        <p:spPr>
          <a:xfrm>
            <a:off x="6192129" y="4788900"/>
            <a:ext cx="10857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Tokyo</a:t>
            </a:r>
            <a:endParaRPr/>
          </a:p>
        </p:txBody>
      </p:sp>
      <p:sp>
        <p:nvSpPr>
          <p:cNvPr id="107" name="Google Shape;107;p14"/>
          <p:cNvSpPr txBox="1"/>
          <p:nvPr>
            <p:ph type="title"/>
          </p:nvPr>
        </p:nvSpPr>
        <p:spPr>
          <a:xfrm>
            <a:off x="2740400" y="2218150"/>
            <a:ext cx="3396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Number of Reviews</a:t>
            </a:r>
            <a:endParaRPr sz="2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/>
          <p:nvPr>
            <p:ph type="title"/>
          </p:nvPr>
        </p:nvSpPr>
        <p:spPr>
          <a:xfrm>
            <a:off x="76200" y="-76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Room Type</a:t>
            </a:r>
            <a:endParaRPr/>
          </a:p>
        </p:txBody>
      </p:sp>
      <p:pic>
        <p:nvPicPr>
          <p:cNvPr id="113" name="Google Shape;113;p15"/>
          <p:cNvPicPr preferRelativeResize="0"/>
          <p:nvPr/>
        </p:nvPicPr>
        <p:blipFill rotWithShape="1">
          <a:blip r:embed="rId3">
            <a:alphaModFix/>
          </a:blip>
          <a:srcRect b="0" l="0" r="9820" t="2391"/>
          <a:stretch/>
        </p:blipFill>
        <p:spPr>
          <a:xfrm>
            <a:off x="0" y="493950"/>
            <a:ext cx="2338976" cy="3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 rotWithShape="1">
          <a:blip r:embed="rId4">
            <a:alphaModFix/>
          </a:blip>
          <a:srcRect b="3744" l="2255" r="1756" t="0"/>
          <a:stretch/>
        </p:blipFill>
        <p:spPr>
          <a:xfrm>
            <a:off x="0" y="3584950"/>
            <a:ext cx="2338975" cy="148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 rotWithShape="1">
          <a:blip r:embed="rId5">
            <a:alphaModFix/>
          </a:blip>
          <a:srcRect b="0" l="1758" r="0" t="0"/>
          <a:stretch/>
        </p:blipFill>
        <p:spPr>
          <a:xfrm>
            <a:off x="2338975" y="493950"/>
            <a:ext cx="2297749" cy="298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 rotWithShape="1">
          <a:blip r:embed="rId6">
            <a:alphaModFix/>
          </a:blip>
          <a:srcRect b="5206" l="2990" r="4987" t="3768"/>
          <a:stretch/>
        </p:blipFill>
        <p:spPr>
          <a:xfrm>
            <a:off x="2338975" y="3584950"/>
            <a:ext cx="2233025" cy="146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51325" y="493950"/>
            <a:ext cx="2059813" cy="298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5125" y="3584950"/>
            <a:ext cx="2176216" cy="148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95475" y="564825"/>
            <a:ext cx="2583950" cy="293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78250" y="3556246"/>
            <a:ext cx="2338976" cy="159285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5"/>
          <p:cNvSpPr txBox="1"/>
          <p:nvPr/>
        </p:nvSpPr>
        <p:spPr>
          <a:xfrm>
            <a:off x="835850" y="3325875"/>
            <a:ext cx="10647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Shanghai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" name="Google Shape;122;p15"/>
          <p:cNvSpPr txBox="1"/>
          <p:nvPr/>
        </p:nvSpPr>
        <p:spPr>
          <a:xfrm>
            <a:off x="2996575" y="3325875"/>
            <a:ext cx="1174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Istanbul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15"/>
          <p:cNvSpPr txBox="1"/>
          <p:nvPr/>
        </p:nvSpPr>
        <p:spPr>
          <a:xfrm>
            <a:off x="5165150" y="3302400"/>
            <a:ext cx="14247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Singapore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" name="Google Shape;124;p15"/>
          <p:cNvSpPr txBox="1"/>
          <p:nvPr/>
        </p:nvSpPr>
        <p:spPr>
          <a:xfrm>
            <a:off x="7380700" y="3278900"/>
            <a:ext cx="14013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Tokyo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6"/>
          <p:cNvSpPr txBox="1"/>
          <p:nvPr>
            <p:ph type="title"/>
          </p:nvPr>
        </p:nvSpPr>
        <p:spPr>
          <a:xfrm>
            <a:off x="64000" y="34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 Distribution</a:t>
            </a:r>
            <a:endParaRPr/>
          </a:p>
        </p:txBody>
      </p:sp>
      <p:pic>
        <p:nvPicPr>
          <p:cNvPr id="130" name="Google Shape;13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725" y="843951"/>
            <a:ext cx="3883051" cy="164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9375" y="821382"/>
            <a:ext cx="3883051" cy="1630068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6"/>
          <p:cNvSpPr txBox="1"/>
          <p:nvPr/>
        </p:nvSpPr>
        <p:spPr>
          <a:xfrm>
            <a:off x="882825" y="2357200"/>
            <a:ext cx="19884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Shanghai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16"/>
          <p:cNvSpPr txBox="1"/>
          <p:nvPr/>
        </p:nvSpPr>
        <p:spPr>
          <a:xfrm>
            <a:off x="5838425" y="2310225"/>
            <a:ext cx="22626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Istanbul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1251" y="2952900"/>
            <a:ext cx="3987376" cy="171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/>
        </p:nvSpPr>
        <p:spPr>
          <a:xfrm>
            <a:off x="6081125" y="4557075"/>
            <a:ext cx="1354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Tokyo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6" name="Google Shape;13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675" y="2952900"/>
            <a:ext cx="3883050" cy="161897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 txBox="1"/>
          <p:nvPr/>
        </p:nvSpPr>
        <p:spPr>
          <a:xfrm>
            <a:off x="1023725" y="4549250"/>
            <a:ext cx="12213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Singapore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/>
          <p:nvPr>
            <p:ph type="title"/>
          </p:nvPr>
        </p:nvSpPr>
        <p:spPr>
          <a:xfrm>
            <a:off x="1354625" y="-762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Comparison and Further Exploration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pic>
        <p:nvPicPr>
          <p:cNvPr id="143" name="Google Shape;14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425" y="490875"/>
            <a:ext cx="3174500" cy="200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7500" y="490875"/>
            <a:ext cx="3378299" cy="204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7497" y="2961449"/>
            <a:ext cx="3294404" cy="221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225" y="3037650"/>
            <a:ext cx="3406900" cy="213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7"/>
          <p:cNvPicPr preferRelativeResize="0"/>
          <p:nvPr/>
        </p:nvPicPr>
        <p:blipFill rotWithShape="1">
          <a:blip r:embed="rId7">
            <a:alphaModFix/>
          </a:blip>
          <a:srcRect b="45875" l="0" r="41971" t="0"/>
          <a:stretch/>
        </p:blipFill>
        <p:spPr>
          <a:xfrm>
            <a:off x="2254575" y="2328075"/>
            <a:ext cx="3739099" cy="7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